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74" r:id="rId4"/>
    <p:sldId id="273" r:id="rId5"/>
    <p:sldId id="259" r:id="rId6"/>
    <p:sldId id="260" r:id="rId7"/>
    <p:sldId id="275" r:id="rId8"/>
    <p:sldId id="265" r:id="rId9"/>
    <p:sldId id="269" r:id="rId10"/>
    <p:sldId id="264" r:id="rId11"/>
    <p:sldId id="276" r:id="rId12"/>
    <p:sldId id="277" r:id="rId13"/>
    <p:sldId id="267" r:id="rId14"/>
    <p:sldId id="268"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5" autoAdjust="0"/>
    <p:restoredTop sz="76302" autoAdjust="0"/>
  </p:normalViewPr>
  <p:slideViewPr>
    <p:cSldViewPr snapToGrid="0">
      <p:cViewPr varScale="1">
        <p:scale>
          <a:sx n="59" d="100"/>
          <a:sy n="59" d="100"/>
        </p:scale>
        <p:origin x="18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E989D1-9E54-44F1-A230-F57F9E415602}" type="datetimeFigureOut">
              <a:rPr lang="en-GB" smtClean="0"/>
              <a:t>15/02/2016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82A55D-5149-4D95-ADE4-B7C01F67C74B}" type="slidenum">
              <a:rPr lang="en-GB" smtClean="0"/>
              <a:t>‹#›</a:t>
            </a:fld>
            <a:endParaRPr lang="en-GB"/>
          </a:p>
        </p:txBody>
      </p:sp>
    </p:spTree>
    <p:extLst>
      <p:ext uri="{BB962C8B-B14F-4D97-AF65-F5344CB8AC3E}">
        <p14:creationId xmlns:p14="http://schemas.microsoft.com/office/powerpoint/2010/main" val="1820745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F82A55D-5149-4D95-ADE4-B7C01F67C74B}" type="slidenum">
              <a:rPr lang="en-GB" smtClean="0"/>
              <a:t>1</a:t>
            </a:fld>
            <a:endParaRPr lang="en-GB"/>
          </a:p>
        </p:txBody>
      </p:sp>
    </p:spTree>
    <p:extLst>
      <p:ext uri="{BB962C8B-B14F-4D97-AF65-F5344CB8AC3E}">
        <p14:creationId xmlns:p14="http://schemas.microsoft.com/office/powerpoint/2010/main" val="8676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7B841A0E-68C9-4FBB-AADC-23D209C404CC}" type="slidenum">
              <a:rPr lang="en-GB" smtClean="0"/>
              <a:t>4</a:t>
            </a:fld>
            <a:endParaRPr lang="en-GB"/>
          </a:p>
        </p:txBody>
      </p:sp>
    </p:spTree>
    <p:extLst>
      <p:ext uri="{BB962C8B-B14F-4D97-AF65-F5344CB8AC3E}">
        <p14:creationId xmlns:p14="http://schemas.microsoft.com/office/powerpoint/2010/main" val="3708953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a:t>
            </a:r>
            <a:r>
              <a:rPr lang="en-US" baseline="0" dirty="0" smtClean="0"/>
              <a:t> just consider a moment what can go wrong – the way in which mundane social interaction can oppress people</a:t>
            </a:r>
            <a:r>
              <a:rPr lang="en-US" baseline="0" dirty="0" smtClean="0"/>
              <a:t>. In </a:t>
            </a:r>
            <a:r>
              <a:rPr lang="en-US" baseline="0" dirty="0" smtClean="0"/>
              <a:t>this anonymized clip, you’ll see Henry on the right of the screen,, with his PA and two other people who are paid ‘</a:t>
            </a:r>
            <a:r>
              <a:rPr lang="en-US" baseline="0" dirty="0" err="1" smtClean="0"/>
              <a:t>carers</a:t>
            </a:r>
            <a:r>
              <a:rPr lang="en-US" baseline="0" dirty="0" smtClean="0"/>
              <a:t>’ who have known him for a long while. </a:t>
            </a:r>
          </a:p>
          <a:p>
            <a:r>
              <a:rPr lang="en-US" baseline="0" dirty="0" smtClean="0"/>
              <a:t>You don’t have to be a CA analyst to see how Henry here is being cut out of the </a:t>
            </a:r>
            <a:r>
              <a:rPr lang="en-US" baseline="0" dirty="0" smtClean="0"/>
              <a:t>conversation</a:t>
            </a:r>
            <a:r>
              <a:rPr lang="en-US" baseline="0" dirty="0" smtClean="0"/>
              <a:t>, even though he is selected to speak – others answer for him. That is so routine that we </a:t>
            </a:r>
            <a:r>
              <a:rPr lang="en-US" baseline="0" dirty="0" err="1" smtClean="0"/>
              <a:t>scarecely</a:t>
            </a:r>
            <a:r>
              <a:rPr lang="en-US" baseline="0" dirty="0" smtClean="0"/>
              <a:t> notice it until we think about how people’s right to have a say about their own lives is being flouted. </a:t>
            </a:r>
            <a:endParaRPr lang="en-GB" dirty="0"/>
          </a:p>
        </p:txBody>
      </p:sp>
      <p:sp>
        <p:nvSpPr>
          <p:cNvPr id="4" name="Slide Number Placeholder 3"/>
          <p:cNvSpPr>
            <a:spLocks noGrp="1"/>
          </p:cNvSpPr>
          <p:nvPr>
            <p:ph type="sldNum" sz="quarter" idx="10"/>
          </p:nvPr>
        </p:nvSpPr>
        <p:spPr/>
        <p:txBody>
          <a:bodyPr/>
          <a:lstStyle/>
          <a:p>
            <a:fld id="{7B841A0E-68C9-4FBB-AADC-23D209C404CC}" type="slidenum">
              <a:rPr lang="en-GB" smtClean="0"/>
              <a:t>9</a:t>
            </a:fld>
            <a:endParaRPr lang="en-GB"/>
          </a:p>
        </p:txBody>
      </p:sp>
    </p:spTree>
    <p:extLst>
      <p:ext uri="{BB962C8B-B14F-4D97-AF65-F5344CB8AC3E}">
        <p14:creationId xmlns:p14="http://schemas.microsoft.com/office/powerpoint/2010/main" val="35680381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Micro-analysis – feeding into actual practice (competence and skills of practitioners)</a:t>
            </a:r>
          </a:p>
          <a:p>
            <a:r>
              <a:rPr lang="en-GB" dirty="0" err="1" smtClean="0"/>
              <a:t>Kitzinger</a:t>
            </a:r>
            <a:r>
              <a:rPr lang="en-GB" dirty="0" smtClean="0"/>
              <a:t>, </a:t>
            </a:r>
            <a:r>
              <a:rPr lang="en-GB" dirty="0" err="1" smtClean="0"/>
              <a:t>Antaki</a:t>
            </a:r>
            <a:r>
              <a:rPr lang="en-GB" dirty="0" smtClean="0"/>
              <a:t> (2011). </a:t>
            </a:r>
          </a:p>
          <a:p>
            <a:r>
              <a:rPr lang="en-GB" dirty="0" smtClean="0"/>
              <a:t>However, policy imperatives may conflict with practices (</a:t>
            </a:r>
            <a:r>
              <a:rPr lang="en-GB" dirty="0" err="1" smtClean="0"/>
              <a:t>Toerien</a:t>
            </a:r>
            <a:r>
              <a:rPr lang="en-GB" dirty="0" smtClean="0"/>
              <a:t>, 2011)</a:t>
            </a:r>
          </a:p>
          <a:p>
            <a:r>
              <a:rPr lang="en-GB" dirty="0" smtClean="0"/>
              <a:t>Can we use CA and micro analysis to examine wider issues about societal meaning, power &amp; identity?</a:t>
            </a:r>
          </a:p>
          <a:p>
            <a:r>
              <a:rPr lang="en-GB" b="1" dirty="0" smtClean="0"/>
              <a:t>Social changes that are of a deep-rooted kind, by their very nature, involve alterations in the character of day-to-day social practices (Giddens, 1988: p. 279)</a:t>
            </a:r>
            <a:endParaRPr lang="en-GB" dirty="0" smtClean="0"/>
          </a:p>
          <a:p>
            <a:endParaRPr lang="en-GB" dirty="0"/>
          </a:p>
        </p:txBody>
      </p:sp>
      <p:sp>
        <p:nvSpPr>
          <p:cNvPr id="4" name="Slide Number Placeholder 3"/>
          <p:cNvSpPr>
            <a:spLocks noGrp="1"/>
          </p:cNvSpPr>
          <p:nvPr>
            <p:ph type="sldNum" sz="quarter" idx="10"/>
          </p:nvPr>
        </p:nvSpPr>
        <p:spPr/>
        <p:txBody>
          <a:bodyPr/>
          <a:lstStyle/>
          <a:p>
            <a:fld id="{AF82A55D-5149-4D95-ADE4-B7C01F67C74B}" type="slidenum">
              <a:rPr lang="en-GB" smtClean="0"/>
              <a:t>10</a:t>
            </a:fld>
            <a:endParaRPr lang="en-GB"/>
          </a:p>
        </p:txBody>
      </p:sp>
    </p:spTree>
    <p:extLst>
      <p:ext uri="{BB962C8B-B14F-4D97-AF65-F5344CB8AC3E}">
        <p14:creationId xmlns:p14="http://schemas.microsoft.com/office/powerpoint/2010/main" val="3440403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set of ideas that has come my way more recently then has been those</a:t>
            </a:r>
            <a:r>
              <a:rPr lang="en-US" baseline="0" dirty="0" smtClean="0"/>
              <a:t> of Elizabeth Shove, known as ‘Social Practice Theory’. In CA  some of us have started to push at the boundaries, to see where the close concern with interaction could link with wider notions of identity, equality and social justice. But in order to really make a difference perhaps it would be useful to look more widely and think about the way in which social practices could be shifted.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Like the social model itself, it has drawn from a wide range of political and theoretical resources, including the work of Marx. However, to understand its distinctiveness, it is perhaps more useful to think of the work of Bourdieu on ‘habitus’: how do we conceptualise the ways in which ‘culture’ works on our practices?  Authors like Shove (2009) have argued that the central challenge for policy makers is not to </a:t>
            </a:r>
            <a:r>
              <a:rPr lang="en-GB" sz="1200" i="1" kern="1200" dirty="0" smtClean="0">
                <a:solidFill>
                  <a:schemeClr val="tx1"/>
                </a:solidFill>
                <a:effectLst/>
                <a:latin typeface="+mn-lt"/>
                <a:ea typeface="+mn-ea"/>
                <a:cs typeface="+mn-cs"/>
              </a:rPr>
              <a:t>persuade </a:t>
            </a:r>
            <a:r>
              <a:rPr lang="en-GB" sz="1200" kern="1200" dirty="0" smtClean="0">
                <a:solidFill>
                  <a:schemeClr val="tx1"/>
                </a:solidFill>
                <a:effectLst/>
                <a:latin typeface="+mn-lt"/>
                <a:ea typeface="+mn-ea"/>
                <a:cs typeface="+mn-cs"/>
              </a:rPr>
              <a:t>individuals to change, or even to persuade organisations to change. Like DS, it turns away from individual psychology, to an analysis of social practices as constituted by human action. This theory leads us to understand social practices as types of routine behaviour, made up of elements in three domains: bodily activities, material objects and background </a:t>
            </a:r>
            <a:r>
              <a:rPr lang="en-GB" sz="1200" kern="1200" dirty="0" err="1" smtClean="0">
                <a:solidFill>
                  <a:schemeClr val="tx1"/>
                </a:solidFill>
                <a:effectLst/>
                <a:latin typeface="+mn-lt"/>
                <a:ea typeface="+mn-ea"/>
                <a:cs typeface="+mn-cs"/>
              </a:rPr>
              <a:t>knowledges</a:t>
            </a:r>
            <a:r>
              <a:rPr lang="en-GB" sz="1200" kern="1200" dirty="0" smtClean="0">
                <a:solidFill>
                  <a:schemeClr val="tx1"/>
                </a:solidFill>
                <a:effectLst/>
                <a:latin typeface="+mn-lt"/>
                <a:ea typeface="+mn-ea"/>
                <a:cs typeface="+mn-cs"/>
              </a:rPr>
              <a:t>. It is by bringing together these three domains that we can start to lever changes. </a:t>
            </a:r>
            <a:endParaRPr lang="en-US" sz="1200" kern="1200" dirty="0" smtClean="0">
              <a:solidFill>
                <a:schemeClr val="tx1"/>
              </a:solidFill>
              <a:effectLst/>
              <a:latin typeface="+mn-lt"/>
              <a:ea typeface="+mn-ea"/>
              <a:cs typeface="+mn-cs"/>
            </a:endParaRP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B841A0E-68C9-4FBB-AADC-23D209C404CC}" type="slidenum">
              <a:rPr lang="en-GB" smtClean="0"/>
              <a:t>13</a:t>
            </a:fld>
            <a:endParaRPr lang="en-GB"/>
          </a:p>
        </p:txBody>
      </p:sp>
    </p:spTree>
    <p:extLst>
      <p:ext uri="{BB962C8B-B14F-4D97-AF65-F5344CB8AC3E}">
        <p14:creationId xmlns:p14="http://schemas.microsoft.com/office/powerpoint/2010/main" val="1194061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can we connect ideas about interaction</a:t>
            </a:r>
            <a:r>
              <a:rPr lang="en-GB" baseline="0" dirty="0" smtClean="0"/>
              <a:t> with these wider theories? </a:t>
            </a:r>
          </a:p>
          <a:p>
            <a:endParaRPr lang="en-GB" baseline="0" dirty="0" smtClean="0"/>
          </a:p>
          <a:p>
            <a:r>
              <a:rPr lang="en-GB" baseline="0" dirty="0" smtClean="0"/>
              <a:t>No premature answers here – but certainly, if we look back at the practices in interaction I showed you earlier, some of that could be seen as part of various wider practices – for instance, form-filling; or supported employment; or gaining a job. Each of these practices is embedded in the one at the next level up, and sometimes by understanding and changing something at the micro level, that can have a wider impact. </a:t>
            </a:r>
            <a:endParaRPr lang="en-GB" dirty="0"/>
          </a:p>
        </p:txBody>
      </p:sp>
      <p:sp>
        <p:nvSpPr>
          <p:cNvPr id="4" name="Slide Number Placeholder 3"/>
          <p:cNvSpPr>
            <a:spLocks noGrp="1"/>
          </p:cNvSpPr>
          <p:nvPr>
            <p:ph type="sldNum" sz="quarter" idx="10"/>
          </p:nvPr>
        </p:nvSpPr>
        <p:spPr/>
        <p:txBody>
          <a:bodyPr/>
          <a:lstStyle/>
          <a:p>
            <a:fld id="{AF82A55D-5149-4D95-ADE4-B7C01F67C74B}" type="slidenum">
              <a:rPr lang="en-GB" smtClean="0"/>
              <a:t>14</a:t>
            </a:fld>
            <a:endParaRPr lang="en-GB"/>
          </a:p>
        </p:txBody>
      </p:sp>
    </p:spTree>
    <p:extLst>
      <p:ext uri="{BB962C8B-B14F-4D97-AF65-F5344CB8AC3E}">
        <p14:creationId xmlns:p14="http://schemas.microsoft.com/office/powerpoint/2010/main" val="2036086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 </a:t>
            </a:r>
            <a:r>
              <a:rPr lang="en-GB" dirty="0" smtClean="0"/>
              <a:t>drivers in social care (</a:t>
            </a:r>
            <a:r>
              <a:rPr lang="en-GB" dirty="0" err="1" smtClean="0"/>
              <a:t>Bastos</a:t>
            </a:r>
            <a:r>
              <a:rPr lang="en-GB" dirty="0" smtClean="0"/>
              <a:t> et al., 2006; Holmes, 2006). Conflicts formed between professional and disabled identities.</a:t>
            </a:r>
          </a:p>
          <a:p>
            <a:endParaRPr lang="en-GB" dirty="0" smtClean="0"/>
          </a:p>
          <a:p>
            <a:r>
              <a:rPr lang="en-GB" dirty="0" smtClean="0"/>
              <a:t>invested and enacted in various professional roles (the micro reflecting the ‘macro’ relations)</a:t>
            </a:r>
          </a:p>
          <a:p>
            <a:endParaRPr lang="en-GB" dirty="0" smtClean="0"/>
          </a:p>
          <a:p>
            <a:r>
              <a:rPr lang="en-GB" b="1" dirty="0" smtClean="0"/>
              <a:t> </a:t>
            </a:r>
            <a:r>
              <a:rPr lang="en-GB" dirty="0" smtClean="0"/>
              <a:t>that conflict, and interrelate – e.g. personalised encounters v. duty of care v. cost cutting. </a:t>
            </a:r>
          </a:p>
          <a:p>
            <a:endParaRPr lang="en-GB" dirty="0" smtClean="0"/>
          </a:p>
          <a:p>
            <a:r>
              <a:rPr lang="en-GB" dirty="0" smtClean="0"/>
              <a:t>Human driver to ‘harmonize’ one’s own life – share identity (Bourdieu: ‘habitus’). </a:t>
            </a:r>
            <a:endParaRPr lang="en-GB" dirty="0"/>
          </a:p>
        </p:txBody>
      </p:sp>
      <p:sp>
        <p:nvSpPr>
          <p:cNvPr id="4" name="Slide Number Placeholder 3"/>
          <p:cNvSpPr>
            <a:spLocks noGrp="1"/>
          </p:cNvSpPr>
          <p:nvPr>
            <p:ph type="sldNum" sz="quarter" idx="10"/>
          </p:nvPr>
        </p:nvSpPr>
        <p:spPr/>
        <p:txBody>
          <a:bodyPr/>
          <a:lstStyle/>
          <a:p>
            <a:fld id="{AF82A55D-5149-4D95-ADE4-B7C01F67C74B}" type="slidenum">
              <a:rPr lang="en-GB" smtClean="0"/>
              <a:t>15</a:t>
            </a:fld>
            <a:endParaRPr lang="en-GB"/>
          </a:p>
        </p:txBody>
      </p:sp>
    </p:spTree>
    <p:extLst>
      <p:ext uri="{BB962C8B-B14F-4D97-AF65-F5344CB8AC3E}">
        <p14:creationId xmlns:p14="http://schemas.microsoft.com/office/powerpoint/2010/main" val="4285740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t>Seeking to increase the analytical ability of individual social actors – change is possible at each encounter</a:t>
            </a:r>
          </a:p>
          <a:p>
            <a:pPr lvl="0"/>
            <a:r>
              <a:rPr lang="en-GB" dirty="0" smtClean="0"/>
              <a:t>Changing the role-related behaviours associated with a disabled person and a professional</a:t>
            </a:r>
          </a:p>
          <a:p>
            <a:pPr lvl="0"/>
            <a:r>
              <a:rPr lang="en-GB" dirty="0" smtClean="0"/>
              <a:t>Changing resources within the setting (re-distribution) – shifts of power caused by shifts of resources – e.g. direct payments.</a:t>
            </a:r>
          </a:p>
          <a:p>
            <a:pPr lvl="0"/>
            <a:r>
              <a:rPr lang="en-GB" dirty="0" smtClean="0"/>
              <a:t>Attending to the meanings that are driving the practice</a:t>
            </a:r>
          </a:p>
          <a:p>
            <a:endParaRPr lang="en-GB" dirty="0"/>
          </a:p>
        </p:txBody>
      </p:sp>
      <p:sp>
        <p:nvSpPr>
          <p:cNvPr id="4" name="Slide Number Placeholder 3"/>
          <p:cNvSpPr>
            <a:spLocks noGrp="1"/>
          </p:cNvSpPr>
          <p:nvPr>
            <p:ph type="sldNum" sz="quarter" idx="10"/>
          </p:nvPr>
        </p:nvSpPr>
        <p:spPr/>
        <p:txBody>
          <a:bodyPr/>
          <a:lstStyle/>
          <a:p>
            <a:fld id="{AF82A55D-5149-4D95-ADE4-B7C01F67C74B}" type="slidenum">
              <a:rPr lang="en-GB" smtClean="0"/>
              <a:t>16</a:t>
            </a:fld>
            <a:endParaRPr lang="en-GB"/>
          </a:p>
        </p:txBody>
      </p:sp>
    </p:spTree>
    <p:extLst>
      <p:ext uri="{BB962C8B-B14F-4D97-AF65-F5344CB8AC3E}">
        <p14:creationId xmlns:p14="http://schemas.microsoft.com/office/powerpoint/2010/main" val="4199591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FC9EF8-089B-466B-B31F-61BDE3747B70}" type="datetimeFigureOut">
              <a:rPr lang="en-GB" smtClean="0"/>
              <a:t>15/02/2016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229842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C9EF8-089B-466B-B31F-61BDE3747B70}" type="datetimeFigureOut">
              <a:rPr lang="en-GB" smtClean="0"/>
              <a:t>15/02/2016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2847766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C9EF8-089B-466B-B31F-61BDE3747B70}" type="datetimeFigureOut">
              <a:rPr lang="en-GB" smtClean="0"/>
              <a:t>15/02/2016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162648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C9EF8-089B-466B-B31F-61BDE3747B70}" type="datetimeFigureOut">
              <a:rPr lang="en-GB" smtClean="0"/>
              <a:t>15/02/2016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3189277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FC9EF8-089B-466B-B31F-61BDE3747B70}" type="datetimeFigureOut">
              <a:rPr lang="en-GB" smtClean="0"/>
              <a:t>15/02/2016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2912599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FC9EF8-089B-466B-B31F-61BDE3747B70}" type="datetimeFigureOut">
              <a:rPr lang="en-GB" smtClean="0"/>
              <a:t>15/02/2016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379404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FC9EF8-089B-466B-B31F-61BDE3747B70}" type="datetimeFigureOut">
              <a:rPr lang="en-GB" smtClean="0"/>
              <a:t>15/02/2016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3652224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FC9EF8-089B-466B-B31F-61BDE3747B70}" type="datetimeFigureOut">
              <a:rPr lang="en-GB" smtClean="0"/>
              <a:t>15/02/2016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3844478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FC9EF8-089B-466B-B31F-61BDE3747B70}" type="datetimeFigureOut">
              <a:rPr lang="en-GB" smtClean="0"/>
              <a:t>15/02/2016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353342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C9EF8-089B-466B-B31F-61BDE3747B70}" type="datetimeFigureOut">
              <a:rPr lang="en-GB" smtClean="0"/>
              <a:t>15/02/2016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1926915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FC9EF8-089B-466B-B31F-61BDE3747B70}" type="datetimeFigureOut">
              <a:rPr lang="en-GB" smtClean="0"/>
              <a:t>15/02/2016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D9C2AB-F68E-46A4-8DF4-F4F7CC4AE041}" type="slidenum">
              <a:rPr lang="en-GB" smtClean="0"/>
              <a:t>‹#›</a:t>
            </a:fld>
            <a:endParaRPr lang="en-GB"/>
          </a:p>
        </p:txBody>
      </p:sp>
    </p:spTree>
    <p:extLst>
      <p:ext uri="{BB962C8B-B14F-4D97-AF65-F5344CB8AC3E}">
        <p14:creationId xmlns:p14="http://schemas.microsoft.com/office/powerpoint/2010/main" val="270600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FC9EF8-089B-466B-B31F-61BDE3747B70}" type="datetimeFigureOut">
              <a:rPr lang="en-GB" smtClean="0"/>
              <a:t>15/02/2016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9C2AB-F68E-46A4-8DF4-F4F7CC4AE041}" type="slidenum">
              <a:rPr lang="en-GB" smtClean="0"/>
              <a:t>‹#›</a:t>
            </a:fld>
            <a:endParaRPr lang="en-GB"/>
          </a:p>
        </p:txBody>
      </p:sp>
    </p:spTree>
    <p:extLst>
      <p:ext uri="{BB962C8B-B14F-4D97-AF65-F5344CB8AC3E}">
        <p14:creationId xmlns:p14="http://schemas.microsoft.com/office/powerpoint/2010/main" val="2540130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ylifemychoice.org.uk/campaigns/justice-for-lb/" TargetMode="External"/><Relationship Id="rId2" Type="http://schemas.openxmlformats.org/officeDocument/2006/relationships/hyperlink" Target="http://justiceforlb.org/#about"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160" y="425089"/>
            <a:ext cx="7837226" cy="1753861"/>
          </a:xfrm>
        </p:spPr>
        <p:txBody>
          <a:bodyPr>
            <a:normAutofit fontScale="90000"/>
          </a:bodyPr>
          <a:lstStyle/>
          <a:p>
            <a:pPr algn="l"/>
            <a:r>
              <a:rPr lang="en-GB" b="1" dirty="0"/>
              <a:t>Re-shaping social care practices in direct support of  </a:t>
            </a:r>
            <a:r>
              <a:rPr lang="en-GB" b="1" dirty="0" smtClean="0"/>
              <a:t/>
            </a:r>
            <a:br>
              <a:rPr lang="en-GB" b="1" dirty="0" smtClean="0"/>
            </a:br>
            <a:r>
              <a:rPr lang="en-GB" b="1" dirty="0" smtClean="0"/>
              <a:t>disabled people</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
            </a:r>
            <a:br>
              <a:rPr lang="en-GB" b="1" dirty="0" smtClean="0"/>
            </a:br>
            <a:r>
              <a:rPr lang="en-GB" b="1" dirty="0"/>
              <a:t/>
            </a:r>
            <a:br>
              <a:rPr lang="en-GB" b="1" dirty="0"/>
            </a:br>
            <a:r>
              <a:rPr lang="en-GB" b="1" dirty="0" smtClean="0"/>
              <a:t>An ongoing conversation about change</a:t>
            </a:r>
            <a:r>
              <a:rPr lang="en-GB" dirty="0"/>
              <a:t/>
            </a:r>
            <a:br>
              <a:rPr lang="en-GB" dirty="0"/>
            </a:br>
            <a:endParaRPr lang="en-GB" dirty="0"/>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64851" y="2746439"/>
            <a:ext cx="3033299" cy="2030555"/>
          </a:xfrm>
          <a:prstGeom prst="rect">
            <a:avLst/>
          </a:prstGeom>
        </p:spPr>
      </p:pic>
      <p:sp>
        <p:nvSpPr>
          <p:cNvPr id="5" name="Oval Callout 4"/>
          <p:cNvSpPr/>
          <p:nvPr/>
        </p:nvSpPr>
        <p:spPr>
          <a:xfrm>
            <a:off x="2934268" y="1588720"/>
            <a:ext cx="2076209" cy="1227535"/>
          </a:xfrm>
          <a:prstGeom prst="wedgeEllipseCallout">
            <a:avLst>
              <a:gd name="adj1" fmla="val -63163"/>
              <a:gd name="adj2" fmla="val 1207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Team approach: but no ‘party line’</a:t>
            </a:r>
            <a:endParaRPr lang="en-GB" dirty="0"/>
          </a:p>
        </p:txBody>
      </p:sp>
      <p:sp>
        <p:nvSpPr>
          <p:cNvPr id="6" name="Oval Callout 5"/>
          <p:cNvSpPr/>
          <p:nvPr/>
        </p:nvSpPr>
        <p:spPr>
          <a:xfrm>
            <a:off x="3477137" y="3121877"/>
            <a:ext cx="1828800" cy="1225296"/>
          </a:xfrm>
          <a:prstGeom prst="wedgeEllipseCallout">
            <a:avLst>
              <a:gd name="adj1" fmla="val -105908"/>
              <a:gd name="adj2" fmla="val -21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Taking what is useful from the big ideas</a:t>
            </a:r>
            <a:endParaRPr lang="en-GB" dirty="0"/>
          </a:p>
        </p:txBody>
      </p:sp>
      <p:sp>
        <p:nvSpPr>
          <p:cNvPr id="7" name="Oval Callout 6"/>
          <p:cNvSpPr/>
          <p:nvPr/>
        </p:nvSpPr>
        <p:spPr>
          <a:xfrm>
            <a:off x="2906973" y="4958417"/>
            <a:ext cx="1828800" cy="1225296"/>
          </a:xfrm>
          <a:prstGeom prst="wedgeEllipseCallout">
            <a:avLst>
              <a:gd name="adj1" fmla="val -48445"/>
              <a:gd name="adj2" fmla="val -912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Morphing, adding, creating</a:t>
            </a:r>
            <a:endParaRPr lang="en-GB" dirty="0"/>
          </a:p>
        </p:txBody>
      </p:sp>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779140" y="643687"/>
            <a:ext cx="3141148" cy="2102752"/>
          </a:xfrm>
          <a:prstGeom prst="rect">
            <a:avLst/>
          </a:prstGeom>
        </p:spPr>
      </p:pic>
      <p:pic>
        <p:nvPicPr>
          <p:cNvPr id="10" name="Picture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76100" y="4301993"/>
            <a:ext cx="3267899" cy="2187602"/>
          </a:xfrm>
          <a:prstGeom prst="rect">
            <a:avLst/>
          </a:prstGeom>
        </p:spPr>
      </p:pic>
    </p:spTree>
    <p:extLst>
      <p:ext uri="{BB962C8B-B14F-4D97-AF65-F5344CB8AC3E}">
        <p14:creationId xmlns:p14="http://schemas.microsoft.com/office/powerpoint/2010/main" val="2758377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1000"/>
                                        <p:tgtEl>
                                          <p:spTgt spid="10"/>
                                        </p:tgtEl>
                                      </p:cBhvr>
                                    </p:animEffect>
                                    <p:anim calcmode="lin" valueType="num">
                                      <p:cBhvr>
                                        <p:cTn id="27" dur="1000" fill="hold"/>
                                        <p:tgtEl>
                                          <p:spTgt spid="10"/>
                                        </p:tgtEl>
                                        <p:attrNameLst>
                                          <p:attrName>ppt_x</p:attrName>
                                        </p:attrNameLst>
                                      </p:cBhvr>
                                      <p:tavLst>
                                        <p:tav tm="0">
                                          <p:val>
                                            <p:strVal val="#ppt_x"/>
                                          </p:val>
                                        </p:tav>
                                        <p:tav tm="100000">
                                          <p:val>
                                            <p:strVal val="#ppt_x"/>
                                          </p:val>
                                        </p:tav>
                                      </p:tavLst>
                                    </p:anim>
                                    <p:anim calcmode="lin" valueType="num">
                                      <p:cBhvr>
                                        <p:cTn id="2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Can this type of analysis lead to change?</a:t>
            </a:r>
            <a:endParaRPr lang="en-GB" b="1" dirty="0"/>
          </a:p>
        </p:txBody>
      </p:sp>
      <p:sp>
        <p:nvSpPr>
          <p:cNvPr id="3" name="Content Placeholder 2"/>
          <p:cNvSpPr>
            <a:spLocks noGrp="1"/>
          </p:cNvSpPr>
          <p:nvPr>
            <p:ph sz="half" idx="1"/>
          </p:nvPr>
        </p:nvSpPr>
        <p:spPr/>
        <p:txBody>
          <a:bodyPr>
            <a:normAutofit fontScale="92500" lnSpcReduction="10000"/>
          </a:bodyPr>
          <a:lstStyle/>
          <a:p>
            <a:pPr marL="0" indent="0">
              <a:buNone/>
            </a:pPr>
            <a:r>
              <a:rPr lang="en-GB" dirty="0" smtClean="0"/>
              <a:t>Going wider: </a:t>
            </a:r>
          </a:p>
          <a:p>
            <a:pPr marL="0" indent="0">
              <a:buNone/>
            </a:pPr>
            <a:r>
              <a:rPr lang="en-GB" dirty="0" smtClean="0"/>
              <a:t>Macro context –  Effects on mental health of claimants for ESA (work capacity assessments). </a:t>
            </a:r>
          </a:p>
          <a:p>
            <a:pPr marL="0" indent="0">
              <a:buNone/>
            </a:pPr>
            <a:r>
              <a:rPr lang="en-GB" dirty="0" smtClean="0"/>
              <a:t>2012-13: 2,380 claimants of ESA who had been deemed ‘fit for work’ died.  Correlations with suicide rates, increased mental illness (Aaron Reeves, </a:t>
            </a:r>
            <a:r>
              <a:rPr lang="en-GB" dirty="0" err="1" smtClean="0"/>
              <a:t>Uni</a:t>
            </a:r>
            <a:r>
              <a:rPr lang="en-GB" dirty="0" smtClean="0"/>
              <a:t> of Oxford)</a:t>
            </a:r>
          </a:p>
          <a:p>
            <a:pPr marL="0" indent="0">
              <a:buNone/>
            </a:pPr>
            <a:endParaRPr lang="en-GB" dirty="0"/>
          </a:p>
          <a:p>
            <a:pPr marL="0" indent="0">
              <a:buNone/>
            </a:pPr>
            <a:endParaRPr lang="en-GB" dirty="0" smtClean="0"/>
          </a:p>
          <a:p>
            <a:pPr marL="0" indent="0">
              <a:buNone/>
            </a:pPr>
            <a:endParaRPr lang="en-GB" dirty="0"/>
          </a:p>
        </p:txBody>
      </p:sp>
      <p:pic>
        <p:nvPicPr>
          <p:cNvPr id="5" name="Content Placeholder 4"/>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4629150" y="2834225"/>
            <a:ext cx="3886200" cy="2334138"/>
          </a:xfrm>
        </p:spPr>
      </p:pic>
      <p:sp>
        <p:nvSpPr>
          <p:cNvPr id="6" name="Rectangle 5"/>
          <p:cNvSpPr/>
          <p:nvPr/>
        </p:nvSpPr>
        <p:spPr>
          <a:xfrm>
            <a:off x="4629150" y="5619044"/>
            <a:ext cx="4221669" cy="369332"/>
          </a:xfrm>
          <a:prstGeom prst="rect">
            <a:avLst/>
          </a:prstGeom>
        </p:spPr>
        <p:txBody>
          <a:bodyPr wrap="none">
            <a:spAutoFit/>
          </a:bodyPr>
          <a:lstStyle/>
          <a:p>
            <a:r>
              <a:rPr lang="en-GB" dirty="0"/>
              <a:t>So, a macro solution for a macro problem? </a:t>
            </a:r>
          </a:p>
        </p:txBody>
      </p:sp>
    </p:spTree>
    <p:extLst>
      <p:ext uri="{BB962C8B-B14F-4D97-AF65-F5344CB8AC3E}">
        <p14:creationId xmlns:p14="http://schemas.microsoft.com/office/powerpoint/2010/main" val="996700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the micro with the macro</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The power differential</a:t>
            </a:r>
          </a:p>
          <a:p>
            <a:pPr marL="0" indent="0">
              <a:buNone/>
            </a:pPr>
            <a:endParaRPr lang="en-GB" dirty="0"/>
          </a:p>
          <a:p>
            <a:pPr marL="0" indent="0">
              <a:buNone/>
            </a:pPr>
            <a:r>
              <a:rPr lang="en-GB" dirty="0" smtClean="0"/>
              <a:t>The way things get done – is not on the terms of disabled people. </a:t>
            </a:r>
          </a:p>
          <a:p>
            <a:pPr marL="0" indent="0">
              <a:buNone/>
            </a:pPr>
            <a:endParaRPr lang="en-GB"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53664" y="3569600"/>
            <a:ext cx="3471721" cy="2600440"/>
          </a:xfrm>
          <a:prstGeom prst="rect">
            <a:avLst/>
          </a:prstGeom>
        </p:spPr>
      </p:pic>
    </p:spTree>
    <p:extLst>
      <p:ext uri="{BB962C8B-B14F-4D97-AF65-F5344CB8AC3E}">
        <p14:creationId xmlns:p14="http://schemas.microsoft.com/office/powerpoint/2010/main" val="31021476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micro level (interaction) reflects wider imbalances in power</a:t>
            </a:r>
          </a:p>
          <a:p>
            <a:r>
              <a:rPr lang="en-GB" dirty="0"/>
              <a:t>It also re-creates wider imbalances (makes them acceptable)</a:t>
            </a:r>
          </a:p>
          <a:p>
            <a:pPr marL="0" indent="0">
              <a:buNone/>
            </a:pPr>
            <a:r>
              <a:rPr lang="en-GB" dirty="0"/>
              <a:t>BUT WE CAN INTERVENE across this spectrum! </a:t>
            </a:r>
          </a:p>
          <a:p>
            <a:endParaRPr lang="en-GB" dirty="0"/>
          </a:p>
        </p:txBody>
      </p:sp>
    </p:spTree>
    <p:extLst>
      <p:ext uri="{BB962C8B-B14F-4D97-AF65-F5344CB8AC3E}">
        <p14:creationId xmlns:p14="http://schemas.microsoft.com/office/powerpoint/2010/main" val="28610185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Social Practice Theory</a:t>
            </a:r>
            <a:endParaRPr lang="en-GB" b="1" dirty="0"/>
          </a:p>
        </p:txBody>
      </p:sp>
      <p:sp>
        <p:nvSpPr>
          <p:cNvPr id="4" name="Content Placeholder 3"/>
          <p:cNvSpPr>
            <a:spLocks noGrp="1"/>
          </p:cNvSpPr>
          <p:nvPr>
            <p:ph sz="half" idx="2"/>
          </p:nvPr>
        </p:nvSpPr>
        <p:spPr/>
        <p:txBody>
          <a:bodyPr>
            <a:normAutofit/>
          </a:bodyPr>
          <a:lstStyle/>
          <a:p>
            <a:r>
              <a:rPr lang="en-GB" dirty="0" smtClean="0"/>
              <a:t>Analysis of wider elements of social practices – (not individual psychology)</a:t>
            </a:r>
          </a:p>
          <a:p>
            <a:r>
              <a:rPr lang="en-GB" dirty="0" smtClean="0"/>
              <a:t>Types of routine behaviour – elements from 3 domains:  competence;  material objects; meaning. </a:t>
            </a:r>
          </a:p>
          <a:p>
            <a:endParaRPr lang="en-GB" dirty="0"/>
          </a:p>
        </p:txBody>
      </p:sp>
      <p:pic>
        <p:nvPicPr>
          <p:cNvPr id="5122" name="Picture 2" descr="C:\Users\mhvjw\AppData\Local\Microsoft\Windows\Temporary Internet Files\Content.IE5\LRSFZ7KY\MP900442259[1].jpg"/>
          <p:cNvPicPr>
            <a:picLocks noGrp="1" noChangeAspect="1" noChangeArrowheads="1"/>
          </p:cNvPicPr>
          <p:nvPr>
            <p:ph sz="half" idx="1"/>
          </p:nvPr>
        </p:nvPicPr>
        <p:blipFill>
          <a:blip r:embed="rId3" cstate="email">
            <a:extLst>
              <a:ext uri="{28A0092B-C50C-407E-A947-70E740481C1C}">
                <a14:useLocalDpi xmlns:a14="http://schemas.microsoft.com/office/drawing/2010/main"/>
              </a:ext>
            </a:extLst>
          </a:blip>
          <a:srcRect/>
          <a:stretch>
            <a:fillRect/>
          </a:stretch>
        </p:blipFill>
        <p:spPr bwMode="auto">
          <a:xfrm>
            <a:off x="457200" y="2516981"/>
            <a:ext cx="4038600" cy="269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1197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 coming together to form practices</a:t>
            </a:r>
            <a:endParaRPr lang="en-GB" dirty="0"/>
          </a:p>
        </p:txBody>
      </p:sp>
      <p:sp>
        <p:nvSpPr>
          <p:cNvPr id="3" name="Content Placeholder 2"/>
          <p:cNvSpPr>
            <a:spLocks noGrp="1"/>
          </p:cNvSpPr>
          <p:nvPr>
            <p:ph sz="half" idx="1"/>
          </p:nvPr>
        </p:nvSpPr>
        <p:spPr/>
        <p:txBody>
          <a:bodyPr/>
          <a:lstStyle/>
          <a:p>
            <a:pPr marL="0" indent="0">
              <a:buNone/>
            </a:pPr>
            <a:r>
              <a:rPr lang="en-US" dirty="0" smtClean="0"/>
              <a:t>Competence</a:t>
            </a:r>
          </a:p>
          <a:p>
            <a:endParaRPr lang="en-US" dirty="0"/>
          </a:p>
          <a:p>
            <a:endParaRPr lang="en-US" dirty="0" smtClean="0"/>
          </a:p>
          <a:p>
            <a:endParaRPr lang="en-US" dirty="0"/>
          </a:p>
          <a:p>
            <a:pPr marL="0" indent="0">
              <a:buNone/>
            </a:pPr>
            <a:r>
              <a:rPr lang="en-US" dirty="0" smtClean="0"/>
              <a:t>                  Materials</a:t>
            </a:r>
          </a:p>
          <a:p>
            <a:endParaRPr lang="en-US" dirty="0"/>
          </a:p>
          <a:p>
            <a:endParaRPr lang="en-US" dirty="0" smtClean="0"/>
          </a:p>
          <a:p>
            <a:pPr marL="2286000" lvl="5" indent="0">
              <a:buNone/>
            </a:pPr>
            <a:r>
              <a:rPr lang="en-US" sz="2800" dirty="0" smtClean="0"/>
              <a:t>Meaning</a:t>
            </a:r>
            <a:endParaRPr lang="en-GB" sz="2800" dirty="0"/>
          </a:p>
        </p:txBody>
      </p:sp>
      <p:sp>
        <p:nvSpPr>
          <p:cNvPr id="4" name="Content Placeholder 3"/>
          <p:cNvSpPr>
            <a:spLocks noGrp="1"/>
          </p:cNvSpPr>
          <p:nvPr>
            <p:ph sz="half" idx="2"/>
          </p:nvPr>
        </p:nvSpPr>
        <p:spPr>
          <a:xfrm>
            <a:off x="4352900" y="1507354"/>
            <a:ext cx="4038600" cy="4525963"/>
          </a:xfrm>
        </p:spPr>
        <p:txBody>
          <a:bodyPr/>
          <a:lstStyle/>
          <a:p>
            <a:r>
              <a:rPr lang="en-US" dirty="0" smtClean="0"/>
              <a:t>CHANGE???????</a:t>
            </a:r>
            <a:endParaRPr lang="en-GB" dirty="0"/>
          </a:p>
        </p:txBody>
      </p:sp>
      <p:sp>
        <p:nvSpPr>
          <p:cNvPr id="5" name="Oval 4"/>
          <p:cNvSpPr/>
          <p:nvPr/>
        </p:nvSpPr>
        <p:spPr>
          <a:xfrm>
            <a:off x="755576" y="2132856"/>
            <a:ext cx="1008112"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Oval 5"/>
          <p:cNvSpPr/>
          <p:nvPr/>
        </p:nvSpPr>
        <p:spPr>
          <a:xfrm>
            <a:off x="3059832" y="2852936"/>
            <a:ext cx="1080120" cy="10081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p:cNvSpPr/>
          <p:nvPr/>
        </p:nvSpPr>
        <p:spPr>
          <a:xfrm>
            <a:off x="1619672" y="5085184"/>
            <a:ext cx="1152128" cy="104097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9" name="Straight Connector 8"/>
          <p:cNvCxnSpPr>
            <a:endCxn id="6" idx="2"/>
          </p:cNvCxnSpPr>
          <p:nvPr/>
        </p:nvCxnSpPr>
        <p:spPr>
          <a:xfrm>
            <a:off x="1763688" y="2852936"/>
            <a:ext cx="1296144"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483768" y="3861048"/>
            <a:ext cx="1008112" cy="122413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187624" y="3140968"/>
            <a:ext cx="720080" cy="19442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763688" y="2392474"/>
            <a:ext cx="367240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95936" y="3573016"/>
            <a:ext cx="158417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2771800" y="5589240"/>
            <a:ext cx="2664296" cy="164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5659388" y="2007530"/>
            <a:ext cx="1008112" cy="1008112"/>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p:cNvSpPr/>
          <p:nvPr/>
        </p:nvSpPr>
        <p:spPr>
          <a:xfrm>
            <a:off x="5659388" y="3195396"/>
            <a:ext cx="1008112" cy="1008112"/>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Oval 22"/>
          <p:cNvSpPr/>
          <p:nvPr/>
        </p:nvSpPr>
        <p:spPr>
          <a:xfrm>
            <a:off x="5652120" y="4860267"/>
            <a:ext cx="1008112" cy="1008112"/>
          </a:xfrm>
          <a:prstGeom prst="ellipse">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5600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Why then do some social practices become stuck? And change?</a:t>
            </a:r>
            <a:endParaRPr lang="en-GB" b="1" dirty="0"/>
          </a:p>
        </p:txBody>
      </p:sp>
      <p:sp>
        <p:nvSpPr>
          <p:cNvPr id="3" name="Content Placeholder 2"/>
          <p:cNvSpPr>
            <a:spLocks noGrp="1"/>
          </p:cNvSpPr>
          <p:nvPr>
            <p:ph idx="1"/>
          </p:nvPr>
        </p:nvSpPr>
        <p:spPr/>
        <p:txBody>
          <a:bodyPr/>
          <a:lstStyle/>
          <a:p>
            <a:endParaRPr lang="en-GB" dirty="0" smtClean="0"/>
          </a:p>
          <a:p>
            <a:r>
              <a:rPr lang="en-GB" b="1" dirty="0" smtClean="0"/>
              <a:t>Identity</a:t>
            </a:r>
            <a:endParaRPr lang="en-GB" dirty="0" smtClean="0"/>
          </a:p>
          <a:p>
            <a:r>
              <a:rPr lang="en-GB" b="1" dirty="0" smtClean="0"/>
              <a:t>Power</a:t>
            </a:r>
            <a:endParaRPr lang="en-GB" dirty="0" smtClean="0"/>
          </a:p>
          <a:p>
            <a:r>
              <a:rPr lang="en-GB" b="1" dirty="0" smtClean="0"/>
              <a:t>Practices:  </a:t>
            </a:r>
          </a:p>
          <a:p>
            <a:pPr marL="0" indent="0">
              <a:buNone/>
            </a:pPr>
            <a:endParaRPr lang="en-GB" b="1" dirty="0"/>
          </a:p>
          <a:p>
            <a:pPr marL="0" indent="0">
              <a:buNone/>
            </a:pPr>
            <a:endParaRPr lang="en-GB" b="1" dirty="0" smtClean="0"/>
          </a:p>
          <a:p>
            <a:endParaRPr lang="en-GB" dirty="0"/>
          </a:p>
        </p:txBody>
      </p:sp>
      <p:sp>
        <p:nvSpPr>
          <p:cNvPr id="4" name="Cloud Callout 3"/>
          <p:cNvSpPr/>
          <p:nvPr/>
        </p:nvSpPr>
        <p:spPr>
          <a:xfrm>
            <a:off x="4408227" y="3106367"/>
            <a:ext cx="3521122" cy="244827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Practices – and </a:t>
            </a:r>
            <a:r>
              <a:rPr lang="en-GB" dirty="0" err="1" smtClean="0"/>
              <a:t>misfitting</a:t>
            </a:r>
            <a:r>
              <a:rPr lang="en-GB" dirty="0" smtClean="0"/>
              <a:t>?  </a:t>
            </a:r>
          </a:p>
          <a:p>
            <a:pPr algn="ctr"/>
            <a:endParaRPr lang="en-GB" dirty="0"/>
          </a:p>
          <a:p>
            <a:pPr algn="ctr"/>
            <a:r>
              <a:rPr lang="en-GB" dirty="0" smtClean="0"/>
              <a:t>WHAT DO YOU THINK?</a:t>
            </a:r>
            <a:endParaRPr lang="en-GB" dirty="0"/>
          </a:p>
        </p:txBody>
      </p:sp>
    </p:spTree>
    <p:extLst>
      <p:ext uri="{BB962C8B-B14F-4D97-AF65-F5344CB8AC3E}">
        <p14:creationId xmlns:p14="http://schemas.microsoft.com/office/powerpoint/2010/main" val="2726268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Application to disability inequalities</a:t>
            </a:r>
            <a:endParaRPr lang="en-GB" b="1" dirty="0"/>
          </a:p>
        </p:txBody>
      </p:sp>
      <p:sp>
        <p:nvSpPr>
          <p:cNvPr id="3" name="Content Placeholder 2"/>
          <p:cNvSpPr>
            <a:spLocks noGrp="1"/>
          </p:cNvSpPr>
          <p:nvPr>
            <p:ph idx="1"/>
          </p:nvPr>
        </p:nvSpPr>
        <p:spPr/>
        <p:txBody>
          <a:bodyPr>
            <a:normAutofit lnSpcReduction="10000"/>
          </a:bodyPr>
          <a:lstStyle/>
          <a:p>
            <a:r>
              <a:rPr lang="en-GB" dirty="0" smtClean="0"/>
              <a:t>Turning from </a:t>
            </a:r>
            <a:r>
              <a:rPr lang="en-GB" b="1" dirty="0" smtClean="0"/>
              <a:t>professional practices </a:t>
            </a:r>
            <a:r>
              <a:rPr lang="en-GB" dirty="0" smtClean="0"/>
              <a:t>towards wider understandings (including disabled people as active agents)</a:t>
            </a:r>
          </a:p>
          <a:p>
            <a:pPr lvl="1"/>
            <a:r>
              <a:rPr lang="en-GB" dirty="0" smtClean="0"/>
              <a:t>Can be understood as shifts of power</a:t>
            </a:r>
          </a:p>
          <a:p>
            <a:pPr lvl="1"/>
            <a:r>
              <a:rPr lang="en-GB" dirty="0" smtClean="0"/>
              <a:t>In actual interactions</a:t>
            </a:r>
          </a:p>
          <a:p>
            <a:pPr marL="457200" lvl="1" indent="0">
              <a:buNone/>
            </a:pPr>
            <a:endParaRPr lang="en-GB" dirty="0" smtClean="0"/>
          </a:p>
          <a:p>
            <a:pPr lvl="1"/>
            <a:endParaRPr lang="en-GB" dirty="0" smtClean="0"/>
          </a:p>
          <a:p>
            <a:pPr lvl="1"/>
            <a:endParaRPr lang="en-GB" dirty="0"/>
          </a:p>
          <a:p>
            <a:pPr lvl="1"/>
            <a:endParaRPr lang="en-GB" dirty="0" smtClean="0"/>
          </a:p>
          <a:p>
            <a:pPr lvl="1"/>
            <a:endParaRPr lang="en-GB" dirty="0"/>
          </a:p>
          <a:p>
            <a:pPr lvl="1"/>
            <a:r>
              <a:rPr lang="en-GB" dirty="0" smtClean="0"/>
              <a:t>In wider structures </a:t>
            </a:r>
            <a:endParaRPr lang="en-GB" dirty="0"/>
          </a:p>
          <a:p>
            <a:endParaRPr lang="en-GB" dirty="0"/>
          </a:p>
        </p:txBody>
      </p:sp>
      <p:sp>
        <p:nvSpPr>
          <p:cNvPr id="4" name="Down Arrow 3"/>
          <p:cNvSpPr/>
          <p:nvPr/>
        </p:nvSpPr>
        <p:spPr>
          <a:xfrm>
            <a:off x="2504228" y="3641359"/>
            <a:ext cx="525575" cy="16403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5005695" y="3873974"/>
            <a:ext cx="2814054" cy="1912677"/>
          </a:xfrm>
          <a:prstGeom prst="rect">
            <a:avLst/>
          </a:prstGeom>
        </p:spPr>
      </p:pic>
    </p:spTree>
    <p:extLst>
      <p:ext uri="{BB962C8B-B14F-4D97-AF65-F5344CB8AC3E}">
        <p14:creationId xmlns:p14="http://schemas.microsoft.com/office/powerpoint/2010/main" val="21411597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Challenges for disability research &amp; analysis of social practice </a:t>
            </a:r>
            <a:endParaRPr lang="en-GB" b="1" dirty="0"/>
          </a:p>
        </p:txBody>
      </p:sp>
      <p:sp>
        <p:nvSpPr>
          <p:cNvPr id="3" name="Content Placeholder 2"/>
          <p:cNvSpPr>
            <a:spLocks noGrp="1"/>
          </p:cNvSpPr>
          <p:nvPr>
            <p:ph idx="1"/>
          </p:nvPr>
        </p:nvSpPr>
        <p:spPr/>
        <p:txBody>
          <a:bodyPr/>
          <a:lstStyle/>
          <a:p>
            <a:r>
              <a:rPr lang="en-GB" dirty="0" smtClean="0"/>
              <a:t>Emancipatory agenda: social movement of disabled people (see Young, 1996: relational politics)</a:t>
            </a:r>
          </a:p>
          <a:p>
            <a:r>
              <a:rPr lang="en-GB" dirty="0" smtClean="0"/>
              <a:t>Collection of data about what is ACTUALLY happening  (‘naturally occurring’)</a:t>
            </a:r>
          </a:p>
          <a:p>
            <a:r>
              <a:rPr lang="en-GB" dirty="0" smtClean="0"/>
              <a:t>Finding new ways of linking the </a:t>
            </a:r>
            <a:r>
              <a:rPr lang="en-GB" i="1" dirty="0" smtClean="0"/>
              <a:t>micro </a:t>
            </a:r>
            <a:r>
              <a:rPr lang="en-GB" dirty="0" smtClean="0"/>
              <a:t>and the </a:t>
            </a:r>
            <a:r>
              <a:rPr lang="en-GB" i="1" dirty="0" smtClean="0"/>
              <a:t>macro</a:t>
            </a:r>
          </a:p>
          <a:p>
            <a:r>
              <a:rPr lang="en-GB" dirty="0"/>
              <a:t>Identifying the practice focus (i.e. what ‘level</a:t>
            </a:r>
            <a:r>
              <a:rPr lang="en-GB" dirty="0" smtClean="0"/>
              <a:t>’)</a:t>
            </a:r>
          </a:p>
          <a:p>
            <a:r>
              <a:rPr lang="en-GB" dirty="0" smtClean="0"/>
              <a:t>Finding the levers for change. </a:t>
            </a:r>
          </a:p>
          <a:p>
            <a:endParaRPr lang="en-GB" dirty="0" smtClean="0"/>
          </a:p>
        </p:txBody>
      </p:sp>
    </p:spTree>
    <p:extLst>
      <p:ext uri="{BB962C8B-B14F-4D97-AF65-F5344CB8AC3E}">
        <p14:creationId xmlns:p14="http://schemas.microsoft.com/office/powerpoint/2010/main" val="531005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What is going wrong?</a:t>
            </a:r>
            <a:endParaRPr lang="en-GB" b="1" dirty="0"/>
          </a:p>
        </p:txBody>
      </p:sp>
      <p:sp>
        <p:nvSpPr>
          <p:cNvPr id="3" name="Content Placeholder 2"/>
          <p:cNvSpPr>
            <a:spLocks noGrp="1"/>
          </p:cNvSpPr>
          <p:nvPr>
            <p:ph idx="1"/>
          </p:nvPr>
        </p:nvSpPr>
        <p:spPr/>
        <p:txBody>
          <a:bodyPr>
            <a:normAutofit lnSpcReduction="10000"/>
          </a:bodyPr>
          <a:lstStyle/>
          <a:p>
            <a:r>
              <a:rPr lang="en-GB" dirty="0" smtClean="0"/>
              <a:t>Bureaucratic and institutional approach to care</a:t>
            </a:r>
          </a:p>
          <a:p>
            <a:r>
              <a:rPr lang="en-GB" dirty="0" smtClean="0"/>
              <a:t>‘Them and us’ mentality: professionals work to their own agenda, not on a basis of human right.</a:t>
            </a:r>
          </a:p>
          <a:p>
            <a:r>
              <a:rPr lang="en-GB" dirty="0" smtClean="0"/>
              <a:t>Even with personalised services, the policy does not translate into practice</a:t>
            </a:r>
          </a:p>
          <a:p>
            <a:r>
              <a:rPr lang="en-GB" dirty="0" smtClean="0"/>
              <a:t>Outcome:  ABUSE (at worst); FRUSTRATION, DEMEANING self-concept; BATTLE to obtain what is needed to live one’s life. </a:t>
            </a:r>
          </a:p>
          <a:p>
            <a:r>
              <a:rPr lang="en-GB" dirty="0" smtClean="0"/>
              <a:t>General turn against those who ‘scrounge’ on the state</a:t>
            </a:r>
            <a:endParaRPr lang="en-GB" dirty="0"/>
          </a:p>
        </p:txBody>
      </p:sp>
    </p:spTree>
    <p:extLst>
      <p:ext uri="{BB962C8B-B14F-4D97-AF65-F5344CB8AC3E}">
        <p14:creationId xmlns:p14="http://schemas.microsoft.com/office/powerpoint/2010/main" val="4229047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Justice for LB campaign</a:t>
            </a:r>
            <a:endParaRPr lang="en-GB" dirty="0"/>
          </a:p>
        </p:txBody>
      </p:sp>
      <p:sp>
        <p:nvSpPr>
          <p:cNvPr id="4" name="Content Placeholder 3"/>
          <p:cNvSpPr>
            <a:spLocks noGrp="1"/>
          </p:cNvSpPr>
          <p:nvPr>
            <p:ph idx="1"/>
          </p:nvPr>
        </p:nvSpPr>
        <p:spPr/>
        <p:txBody>
          <a:bodyPr/>
          <a:lstStyle/>
          <a:p>
            <a:pPr marL="0" indent="0">
              <a:buNone/>
            </a:pPr>
            <a:r>
              <a:rPr lang="en-GB" dirty="0" smtClean="0">
                <a:hlinkClick r:id="rId2"/>
              </a:rPr>
              <a:t>http</a:t>
            </a:r>
            <a:r>
              <a:rPr lang="en-GB" dirty="0">
                <a:hlinkClick r:id="rId2"/>
              </a:rPr>
              <a:t>://justiceforlb.org/#about</a:t>
            </a:r>
            <a:endParaRPr lang="en-GB" dirty="0" smtClean="0"/>
          </a:p>
          <a:p>
            <a:endParaRPr lang="en-GB" dirty="0"/>
          </a:p>
          <a:p>
            <a:r>
              <a:rPr lang="en-GB" dirty="0" smtClean="0"/>
              <a:t>‘Why?’</a:t>
            </a:r>
          </a:p>
          <a:p>
            <a:endParaRPr lang="en-GB" dirty="0"/>
          </a:p>
          <a:p>
            <a:pPr marL="0" indent="0">
              <a:buNone/>
            </a:pPr>
            <a:r>
              <a:rPr lang="en-GB" dirty="0">
                <a:hlinkClick r:id="rId3"/>
              </a:rPr>
              <a:t>http://mylifemychoice.org.uk/campaigns/justice-for-lb/</a:t>
            </a:r>
            <a:endParaRPr lang="en-GB" dirty="0"/>
          </a:p>
        </p:txBody>
      </p:sp>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728346" y="1346579"/>
            <a:ext cx="2415654" cy="2415654"/>
          </a:xfrm>
          <a:prstGeom prst="rect">
            <a:avLst/>
          </a:prstGeom>
        </p:spPr>
      </p:pic>
    </p:spTree>
    <p:extLst>
      <p:ext uri="{BB962C8B-B14F-4D97-AF65-F5344CB8AC3E}">
        <p14:creationId xmlns:p14="http://schemas.microsoft.com/office/powerpoint/2010/main" val="2544438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‘culture’ of care?</a:t>
            </a:r>
            <a:endParaRPr lang="en-GB" b="1" dirty="0"/>
          </a:p>
        </p:txBody>
      </p:sp>
      <p:sp>
        <p:nvSpPr>
          <p:cNvPr id="4" name="Content Placeholder 3"/>
          <p:cNvSpPr>
            <a:spLocks noGrp="1"/>
          </p:cNvSpPr>
          <p:nvPr>
            <p:ph sz="half" idx="2"/>
          </p:nvPr>
        </p:nvSpPr>
        <p:spPr/>
        <p:txBody>
          <a:bodyPr>
            <a:normAutofit fontScale="92500" lnSpcReduction="10000"/>
          </a:bodyPr>
          <a:lstStyle/>
          <a:p>
            <a:r>
              <a:rPr lang="en-GB" dirty="0" smtClean="0"/>
              <a:t>Social practice of ‘review’ dictates that the reviewers ask George for his opinion.</a:t>
            </a:r>
          </a:p>
          <a:p>
            <a:r>
              <a:rPr lang="en-GB" dirty="0" smtClean="0"/>
              <a:t>But… this does not always work.</a:t>
            </a:r>
          </a:p>
          <a:p>
            <a:r>
              <a:rPr lang="en-GB" dirty="0" smtClean="0"/>
              <a:t>Should we be ‘tweaking’ or changing the practice – or radically overhauling it?</a:t>
            </a:r>
          </a:p>
          <a:p>
            <a:r>
              <a:rPr lang="en-GB" dirty="0" smtClean="0"/>
              <a:t>What would George’s own solution be?</a:t>
            </a:r>
            <a:endParaRPr lang="en-GB" dirty="0"/>
          </a:p>
        </p:txBody>
      </p:sp>
      <p:pic>
        <p:nvPicPr>
          <p:cNvPr id="7" name="Picture 3" descr="C:\Users\mhvjw\AppData\Local\Microsoft\Windows\Temporary Internet Files\Content.IE5\9P25HEG3\MP900448669[1].jpg"/>
          <p:cNvPicPr>
            <a:picLocks noGrp="1" noChangeAspect="1" noChangeArrowheads="1"/>
          </p:cNvPicPr>
          <p:nvPr>
            <p:ph sz="half" idx="1"/>
          </p:nvPr>
        </p:nvPicPr>
        <p:blipFill>
          <a:blip r:embed="rId3" cstate="email">
            <a:extLst>
              <a:ext uri="{28A0092B-C50C-407E-A947-70E740481C1C}">
                <a14:useLocalDpi xmlns:a14="http://schemas.microsoft.com/office/drawing/2010/main"/>
              </a:ext>
            </a:extLst>
          </a:blip>
          <a:srcRect/>
          <a:stretch>
            <a:fillRect/>
          </a:stretch>
        </p:blipFill>
        <p:spPr bwMode="auto">
          <a:xfrm>
            <a:off x="970511" y="1600200"/>
            <a:ext cx="3011977"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0814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How can social science help to understand and change how things get done?</a:t>
            </a:r>
            <a:endParaRPr lang="en-GB" b="1" dirty="0"/>
          </a:p>
        </p:txBody>
      </p:sp>
      <p:sp>
        <p:nvSpPr>
          <p:cNvPr id="3" name="Content Placeholder 2"/>
          <p:cNvSpPr>
            <a:spLocks noGrp="1"/>
          </p:cNvSpPr>
          <p:nvPr>
            <p:ph idx="1"/>
          </p:nvPr>
        </p:nvSpPr>
        <p:spPr/>
        <p:txBody>
          <a:bodyPr/>
          <a:lstStyle/>
          <a:p>
            <a:r>
              <a:rPr lang="en-GB" dirty="0" smtClean="0"/>
              <a:t>Traditional social science responses: move between individual and group theories</a:t>
            </a:r>
          </a:p>
          <a:p>
            <a:r>
              <a:rPr lang="en-GB" b="1" dirty="0" smtClean="0"/>
              <a:t>Disability theorists </a:t>
            </a:r>
            <a:r>
              <a:rPr lang="en-GB" dirty="0" smtClean="0"/>
              <a:t>– turn round the idea of what disability actually is.</a:t>
            </a:r>
          </a:p>
          <a:p>
            <a:r>
              <a:rPr lang="en-GB" dirty="0" smtClean="0"/>
              <a:t>Spotlight on disabling society, not on ameliorating the individual ‘condition’</a:t>
            </a:r>
          </a:p>
          <a:p>
            <a:r>
              <a:rPr lang="en-GB" dirty="0" smtClean="0"/>
              <a:t>The gaze of ‘normalcy’ which disables and sets out some people as different, needy, unworthy – failing to match up to the norm.</a:t>
            </a:r>
            <a:endParaRPr lang="en-GB" dirty="0"/>
          </a:p>
        </p:txBody>
      </p:sp>
    </p:spTree>
    <p:extLst>
      <p:ext uri="{BB962C8B-B14F-4D97-AF65-F5344CB8AC3E}">
        <p14:creationId xmlns:p14="http://schemas.microsoft.com/office/powerpoint/2010/main" val="121791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The turn towards ‘practice’</a:t>
            </a:r>
            <a:endParaRPr lang="en-GB" b="1" dirty="0"/>
          </a:p>
        </p:txBody>
      </p:sp>
      <p:sp>
        <p:nvSpPr>
          <p:cNvPr id="3" name="Content Placeholder 2"/>
          <p:cNvSpPr>
            <a:spLocks noGrp="1"/>
          </p:cNvSpPr>
          <p:nvPr>
            <p:ph idx="1"/>
          </p:nvPr>
        </p:nvSpPr>
        <p:spPr/>
        <p:txBody>
          <a:bodyPr>
            <a:normAutofit fontScale="92500" lnSpcReduction="10000"/>
          </a:bodyPr>
          <a:lstStyle/>
          <a:p>
            <a:r>
              <a:rPr lang="en-GB" dirty="0" smtClean="0"/>
              <a:t>(Practices are)…the central social phenomenon by reference to which other social entities such as actions institutions and structures are to be understood (</a:t>
            </a:r>
            <a:r>
              <a:rPr lang="en-GB" dirty="0" err="1" smtClean="0"/>
              <a:t>Schatzki</a:t>
            </a:r>
            <a:r>
              <a:rPr lang="en-GB" dirty="0" smtClean="0"/>
              <a:t>, 96: 11)</a:t>
            </a:r>
          </a:p>
          <a:p>
            <a:r>
              <a:rPr lang="en-GB" dirty="0" smtClean="0"/>
              <a:t>Not interested in theorizing the individual mental state; nor in the ‘social’ in a broad sense.</a:t>
            </a:r>
          </a:p>
          <a:p>
            <a:r>
              <a:rPr lang="en-GB" dirty="0" smtClean="0"/>
              <a:t>This is about HOW THINGS GET DONE</a:t>
            </a:r>
          </a:p>
          <a:p>
            <a:r>
              <a:rPr lang="en-GB" b="1" dirty="0" smtClean="0"/>
              <a:t>understanding/ intelligibility </a:t>
            </a:r>
            <a:r>
              <a:rPr lang="en-GB" dirty="0" smtClean="0"/>
              <a:t>(basic medium for ordering our actions)</a:t>
            </a:r>
          </a:p>
          <a:p>
            <a:r>
              <a:rPr lang="en-GB" b="1" dirty="0" smtClean="0"/>
              <a:t>Social formations: people perform ‘interlocking actions’ </a:t>
            </a:r>
            <a:r>
              <a:rPr lang="en-GB" dirty="0" smtClean="0"/>
              <a:t>– entangled in particular relations &amp; identities</a:t>
            </a:r>
            <a:endParaRPr lang="en-GB" b="1" dirty="0"/>
          </a:p>
        </p:txBody>
      </p:sp>
    </p:spTree>
    <p:extLst>
      <p:ext uri="{BB962C8B-B14F-4D97-AF65-F5344CB8AC3E}">
        <p14:creationId xmlns:p14="http://schemas.microsoft.com/office/powerpoint/2010/main" val="13367147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pee or not to pee? (</a:t>
            </a:r>
            <a:r>
              <a:rPr lang="en-GB" dirty="0" err="1" smtClean="0"/>
              <a:t>Titchoksvky</a:t>
            </a:r>
            <a:r>
              <a:rPr lang="en-GB" dirty="0" smtClean="0"/>
              <a:t>)</a:t>
            </a:r>
            <a:endParaRPr lang="en-GB" dirty="0"/>
          </a:p>
        </p:txBody>
      </p:sp>
      <p:sp>
        <p:nvSpPr>
          <p:cNvPr id="3" name="Content Placeholder 2"/>
          <p:cNvSpPr>
            <a:spLocks noGrp="1"/>
          </p:cNvSpPr>
          <p:nvPr>
            <p:ph sz="half" idx="1"/>
          </p:nvPr>
        </p:nvSpPr>
        <p:spPr/>
        <p:txBody>
          <a:bodyPr/>
          <a:lstStyle/>
          <a:p>
            <a:pPr marL="0" indent="0">
              <a:buNone/>
            </a:pPr>
            <a:r>
              <a:rPr lang="en-GB" dirty="0" smtClean="0"/>
              <a:t>What did you think about the stories told about access in this paper?             </a:t>
            </a:r>
            <a:endParaRPr lang="en-GB"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a:ext>
            </a:extLst>
          </a:blip>
          <a:stretch>
            <a:fillRect/>
          </a:stretch>
        </p:blipFill>
        <p:spPr>
          <a:xfrm>
            <a:off x="5143500" y="2572544"/>
            <a:ext cx="2857500" cy="2857500"/>
          </a:xfrm>
        </p:spPr>
      </p:pic>
    </p:spTree>
    <p:extLst>
      <p:ext uri="{BB962C8B-B14F-4D97-AF65-F5344CB8AC3E}">
        <p14:creationId xmlns:p14="http://schemas.microsoft.com/office/powerpoint/2010/main" val="2026298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Sense making as the basic ordering of social life</a:t>
            </a:r>
            <a:endParaRPr lang="en-GB" b="1" dirty="0"/>
          </a:p>
        </p:txBody>
      </p:sp>
      <p:sp>
        <p:nvSpPr>
          <p:cNvPr id="3" name="Content Placeholder 2"/>
          <p:cNvSpPr>
            <a:spLocks noGrp="1"/>
          </p:cNvSpPr>
          <p:nvPr>
            <p:ph idx="1"/>
          </p:nvPr>
        </p:nvSpPr>
        <p:spPr/>
        <p:txBody>
          <a:bodyPr>
            <a:normAutofit/>
          </a:bodyPr>
          <a:lstStyle/>
          <a:p>
            <a:r>
              <a:rPr lang="en-GB" dirty="0" smtClean="0"/>
              <a:t>Analysing discourses – to uncover sense making in society lying behind the talk.</a:t>
            </a:r>
          </a:p>
          <a:p>
            <a:r>
              <a:rPr lang="en-GB" smtClean="0"/>
              <a:t>Shared </a:t>
            </a:r>
            <a:r>
              <a:rPr lang="en-GB" dirty="0"/>
              <a:t>understandings and rules, norms and values hold people together in ‘cultures’ and practices then consist of social life in motion (</a:t>
            </a:r>
            <a:r>
              <a:rPr lang="en-GB" dirty="0" err="1" smtClean="0"/>
              <a:t>Schatzki</a:t>
            </a:r>
            <a:r>
              <a:rPr lang="en-GB" dirty="0" smtClean="0"/>
              <a:t>, 1996)</a:t>
            </a:r>
          </a:p>
          <a:p>
            <a:r>
              <a:rPr lang="en-GB" dirty="0" smtClean="0"/>
              <a:t>If we can understand the ways in which social practices ‘work’, then we can start to change how things are done. </a:t>
            </a:r>
            <a:endParaRPr lang="en-GB" dirty="0"/>
          </a:p>
        </p:txBody>
      </p:sp>
    </p:spTree>
    <p:extLst>
      <p:ext uri="{BB962C8B-B14F-4D97-AF65-F5344CB8AC3E}">
        <p14:creationId xmlns:p14="http://schemas.microsoft.com/office/powerpoint/2010/main" val="21704830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‘micro’ approach: what is happening in routine conversation?</a:t>
            </a:r>
            <a:endParaRPr lang="en-GB" dirty="0"/>
          </a:p>
        </p:txBody>
      </p:sp>
      <p:sp>
        <p:nvSpPr>
          <p:cNvPr id="9" name="Content Placeholder 8"/>
          <p:cNvSpPr>
            <a:spLocks noGrp="1"/>
          </p:cNvSpPr>
          <p:nvPr>
            <p:ph sz="half" idx="1"/>
          </p:nvPr>
        </p:nvSpPr>
        <p:spPr/>
        <p:txBody>
          <a:bodyPr>
            <a:normAutofit fontScale="47500" lnSpcReduction="20000"/>
          </a:bodyPr>
          <a:lstStyle/>
          <a:p>
            <a:pPr marL="0" indent="0">
              <a:buNone/>
            </a:pPr>
            <a:r>
              <a:rPr lang="en-GB" b="1" dirty="0" smtClean="0"/>
              <a:t>Pip  </a:t>
            </a:r>
            <a:r>
              <a:rPr lang="en-GB" dirty="0"/>
              <a:t>	what about (.) JOBS </a:t>
            </a:r>
            <a:r>
              <a:rPr lang="en-GB" dirty="0" smtClean="0"/>
              <a:t>Henry? </a:t>
            </a:r>
            <a:r>
              <a:rPr lang="en-GB" dirty="0"/>
              <a:t>what other jobs did you have </a:t>
            </a:r>
            <a:r>
              <a:rPr lang="en-GB" dirty="0" smtClean="0"/>
              <a:t>apart </a:t>
            </a:r>
            <a:r>
              <a:rPr lang="en-GB" dirty="0"/>
              <a:t>from  </a:t>
            </a:r>
            <a:r>
              <a:rPr lang="en-GB" dirty="0" smtClean="0"/>
              <a:t>apart </a:t>
            </a:r>
            <a:r>
              <a:rPr lang="en-GB" dirty="0"/>
              <a:t>from  the one you’re doing now (.) in </a:t>
            </a:r>
            <a:r>
              <a:rPr lang="en-GB" dirty="0" smtClean="0"/>
              <a:t>reception? </a:t>
            </a:r>
            <a:r>
              <a:rPr lang="en-GB" i="1" dirty="0" smtClean="0"/>
              <a:t>(looking </a:t>
            </a:r>
            <a:r>
              <a:rPr lang="en-GB" i="1" dirty="0"/>
              <a:t>up at Henry, eyebrows raised</a:t>
            </a:r>
            <a:r>
              <a:rPr lang="en-GB" i="1" dirty="0" smtClean="0"/>
              <a:t>)</a:t>
            </a:r>
            <a:endParaRPr lang="en-US" dirty="0"/>
          </a:p>
          <a:p>
            <a:pPr marL="0" indent="0">
              <a:buNone/>
            </a:pPr>
            <a:r>
              <a:rPr lang="en-GB" b="1" dirty="0" smtClean="0"/>
              <a:t> </a:t>
            </a:r>
            <a:r>
              <a:rPr lang="en-GB" b="1" dirty="0"/>
              <a:t>Fred</a:t>
            </a:r>
            <a:r>
              <a:rPr lang="en-GB" dirty="0"/>
              <a:t>	</a:t>
            </a:r>
            <a:r>
              <a:rPr lang="en-GB" dirty="0" err="1"/>
              <a:t>Woofit’s</a:t>
            </a:r>
            <a:r>
              <a:rPr lang="en-GB" dirty="0"/>
              <a:t> </a:t>
            </a:r>
            <a:r>
              <a:rPr lang="en-GB" i="1" dirty="0" smtClean="0"/>
              <a:t>(Pippa  </a:t>
            </a:r>
            <a:r>
              <a:rPr lang="en-GB" i="1" dirty="0"/>
              <a:t>looks towards Fred</a:t>
            </a:r>
            <a:r>
              <a:rPr lang="en-GB" i="1" dirty="0" smtClean="0"/>
              <a:t>)</a:t>
            </a:r>
            <a:endParaRPr lang="en-US" dirty="0"/>
          </a:p>
          <a:p>
            <a:pPr marL="0" indent="0">
              <a:buNone/>
            </a:pPr>
            <a:r>
              <a:rPr lang="en-GB" b="1" dirty="0" smtClean="0"/>
              <a:t>Ann</a:t>
            </a:r>
            <a:r>
              <a:rPr lang="en-GB" dirty="0" smtClean="0"/>
              <a:t> </a:t>
            </a:r>
            <a:r>
              <a:rPr lang="en-GB" dirty="0"/>
              <a:t>	</a:t>
            </a:r>
            <a:r>
              <a:rPr lang="en-GB" dirty="0" err="1"/>
              <a:t>Woofit’s</a:t>
            </a:r>
            <a:r>
              <a:rPr lang="en-GB" dirty="0"/>
              <a:t> Garage cleaning cars 	</a:t>
            </a:r>
            <a:r>
              <a:rPr lang="en-GB" i="1" dirty="0" smtClean="0"/>
              <a:t>(Pippa  </a:t>
            </a:r>
            <a:r>
              <a:rPr lang="en-GB" i="1" dirty="0"/>
              <a:t>writes on </a:t>
            </a:r>
            <a:r>
              <a:rPr lang="en-GB" i="1" dirty="0" smtClean="0"/>
              <a:t>form)</a:t>
            </a:r>
            <a:r>
              <a:rPr lang="en-GB" dirty="0" smtClean="0"/>
              <a:t> </a:t>
            </a:r>
            <a:endParaRPr lang="en-US" dirty="0"/>
          </a:p>
          <a:p>
            <a:pPr marL="0" indent="0">
              <a:buNone/>
            </a:pPr>
            <a:r>
              <a:rPr lang="en-GB" i="1" dirty="0" smtClean="0"/>
              <a:t>(clears throat) </a:t>
            </a:r>
            <a:r>
              <a:rPr lang="en-GB" dirty="0"/>
              <a:t>very good ↑at that↓ (4)</a:t>
            </a:r>
            <a:endParaRPr lang="en-US" dirty="0"/>
          </a:p>
          <a:p>
            <a:pPr marL="0" indent="0">
              <a:buNone/>
            </a:pPr>
            <a:r>
              <a:rPr lang="en-GB" b="1" dirty="0" smtClean="0">
                <a:solidFill>
                  <a:srgbClr val="FF0000"/>
                </a:solidFill>
              </a:rPr>
              <a:t>Pip</a:t>
            </a:r>
            <a:r>
              <a:rPr lang="en-GB" b="1" dirty="0">
                <a:solidFill>
                  <a:srgbClr val="FF0000"/>
                </a:solidFill>
              </a:rPr>
              <a:t>	was it just cleaning cars  there or did he have </a:t>
            </a:r>
            <a:r>
              <a:rPr lang="en-GB" b="1" dirty="0" smtClean="0">
                <a:solidFill>
                  <a:srgbClr val="FF0000"/>
                </a:solidFill>
              </a:rPr>
              <a:t>any </a:t>
            </a:r>
            <a:r>
              <a:rPr lang="en-GB" b="1" dirty="0">
                <a:solidFill>
                  <a:srgbClr val="FF0000"/>
                </a:solidFill>
              </a:rPr>
              <a:t>more </a:t>
            </a:r>
            <a:r>
              <a:rPr lang="en-GB" b="1" dirty="0" smtClean="0">
                <a:solidFill>
                  <a:srgbClr val="FF0000"/>
                </a:solidFill>
              </a:rPr>
              <a:t> </a:t>
            </a:r>
          </a:p>
          <a:p>
            <a:pPr marL="0" indent="0">
              <a:buNone/>
            </a:pPr>
            <a:r>
              <a:rPr lang="en-GB" b="1" dirty="0" smtClean="0"/>
              <a:t>Hen</a:t>
            </a:r>
            <a:r>
              <a:rPr lang="en-GB" dirty="0" smtClean="0"/>
              <a:t>	cleaning cars and sweeping up in the gar – in </a:t>
            </a:r>
            <a:r>
              <a:rPr lang="en-GB" dirty="0" err="1" smtClean="0"/>
              <a:t>Wooffitts</a:t>
            </a:r>
            <a:endParaRPr lang="en-GB" dirty="0" smtClean="0"/>
          </a:p>
          <a:p>
            <a:pPr marL="0" indent="0">
              <a:buNone/>
            </a:pPr>
            <a:r>
              <a:rPr lang="en-GB" b="1" dirty="0" smtClean="0"/>
              <a:t>Pip</a:t>
            </a:r>
            <a:r>
              <a:rPr lang="en-GB" dirty="0" smtClean="0"/>
              <a:t>	yeah sweeping up?</a:t>
            </a:r>
          </a:p>
          <a:p>
            <a:pPr marL="0" indent="0">
              <a:buNone/>
            </a:pPr>
            <a:r>
              <a:rPr lang="en-GB" dirty="0" smtClean="0"/>
              <a:t>So it was just generally tidying up and helping the people [out (</a:t>
            </a:r>
            <a:r>
              <a:rPr lang="en-GB" i="1" dirty="0" smtClean="0"/>
              <a:t>looks at Henry)</a:t>
            </a:r>
            <a:endParaRPr lang="en-GB" dirty="0" smtClean="0"/>
          </a:p>
          <a:p>
            <a:pPr marL="0" indent="0">
              <a:buNone/>
            </a:pPr>
            <a:r>
              <a:rPr lang="en-GB" b="1" dirty="0" smtClean="0"/>
              <a:t>Hen  </a:t>
            </a:r>
            <a:r>
              <a:rPr lang="en-GB" dirty="0" smtClean="0"/>
              <a:t>    [tidying</a:t>
            </a:r>
          </a:p>
          <a:p>
            <a:pPr marL="0" indent="0">
              <a:buNone/>
            </a:pPr>
            <a:r>
              <a:rPr lang="en-GB" b="1" dirty="0" smtClean="0"/>
              <a:t>Pip</a:t>
            </a:r>
            <a:r>
              <a:rPr lang="en-GB" dirty="0" smtClean="0"/>
              <a:t>	and helping the people out</a:t>
            </a:r>
          </a:p>
          <a:p>
            <a:pPr marL="0" indent="0">
              <a:buNone/>
            </a:pPr>
            <a:r>
              <a:rPr lang="en-GB" b="1" dirty="0" smtClean="0"/>
              <a:t>Hen</a:t>
            </a:r>
            <a:r>
              <a:rPr lang="en-GB" dirty="0" smtClean="0"/>
              <a:t>	[yeah</a:t>
            </a:r>
          </a:p>
          <a:p>
            <a:pPr marL="0" indent="0">
              <a:buNone/>
            </a:pPr>
            <a:r>
              <a:rPr lang="en-GB" b="1" dirty="0" smtClean="0"/>
              <a:t>Pip</a:t>
            </a:r>
            <a:r>
              <a:rPr lang="en-GB" dirty="0" smtClean="0"/>
              <a:t>	[OK</a:t>
            </a:r>
            <a:endParaRPr lang="en-US" dirty="0"/>
          </a:p>
          <a:p>
            <a:endParaRPr lang="en-US" dirty="0"/>
          </a:p>
        </p:txBody>
      </p:sp>
    </p:spTree>
    <p:extLst>
      <p:ext uri="{BB962C8B-B14F-4D97-AF65-F5344CB8AC3E}">
        <p14:creationId xmlns:p14="http://schemas.microsoft.com/office/powerpoint/2010/main" val="20602256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341</TotalTime>
  <Words>1459</Words>
  <Application>Microsoft Office PowerPoint</Application>
  <PresentationFormat>On-screen Show (4:3)</PresentationFormat>
  <Paragraphs>134</Paragraphs>
  <Slides>17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Re-shaping social care practices in direct support of   disabled people              An ongoing conversation about change </vt:lpstr>
      <vt:lpstr>What is going wrong?</vt:lpstr>
      <vt:lpstr>Justice for LB campaign</vt:lpstr>
      <vt:lpstr>The ‘culture’ of care?</vt:lpstr>
      <vt:lpstr>How can social science help to understand and change how things get done?</vt:lpstr>
      <vt:lpstr>The turn towards ‘practice’</vt:lpstr>
      <vt:lpstr>To pee or not to pee? (Titchoksvky)</vt:lpstr>
      <vt:lpstr>Sense making as the basic ordering of social life</vt:lpstr>
      <vt:lpstr>The ‘micro’ approach: what is happening in routine conversation?</vt:lpstr>
      <vt:lpstr>Can this type of analysis lead to change?</vt:lpstr>
      <vt:lpstr>Linking the micro with the macro</vt:lpstr>
      <vt:lpstr>PowerPoint Presentation</vt:lpstr>
      <vt:lpstr>Social Practice Theory</vt:lpstr>
      <vt:lpstr>Elements – coming together to form practices</vt:lpstr>
      <vt:lpstr>Why then do some social practices become stuck? And change?</vt:lpstr>
      <vt:lpstr>Application to disability inequalities</vt:lpstr>
      <vt:lpstr>Challenges for disability research &amp; analysis of social practice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Re-shaping social care practices in direct support of   disabled people</dc:title>
  <dc:creator>Val Williams</dc:creator>
  <cp:lastModifiedBy>SMT Burrows</cp:lastModifiedBy>
  <cp:revision>27</cp:revision>
  <dcterms:created xsi:type="dcterms:W3CDTF">2015-08-27T16:03:35Z</dcterms:created>
  <dcterms:modified xsi:type="dcterms:W3CDTF">2016-02-15T13:32:08Z</dcterms:modified>
</cp:coreProperties>
</file>